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1" y="139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C522B8D-815E-429C-9EC2-505CEC215084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 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3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80E4BC3-C763-48AA-8280-ACE59646066A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8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6D72474-459C-42C4-A0ED-A9AD89867D22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5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ru-RU" dirty="0">
                <a:solidFill>
                  <a:srgbClr val="514843">
                    <a:lumMod val="60000"/>
                    <a:lumOff val="40000"/>
                  </a:srgbClr>
                </a:solidFill>
              </a:rPr>
              <a:t>09.10.2016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 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714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08D2BC5-0E5D-4645-A815-DFCA1A04B5A6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49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 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 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Пояснительный текст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100" b="1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ПРИМЕЧАНИЕ</a:t>
            </a:r>
            <a:endParaRPr lang="ru-RU" sz="1200" b="1" i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Чтобы изменить изображение на этом слайде, выберите рисунок и удалите его. Затем нажмите значок "Рисунки" в заполнителе, чтобы вставить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167122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 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Группа 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 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FFFF"/>
                </a:solidFill>
              </a:endParaRPr>
            </a:p>
          </p:txBody>
        </p:sp>
        <p:grpSp>
          <p:nvGrpSpPr>
            <p:cNvPr id="11" name="Группа 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3049B1-F681-4AF5-B948-A3B940E9215A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5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9071334-89C1-48F8-8089-E3D6AA3BB79C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7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FDCDF3F-3D72-4F56-93A1-9DDD55AB6452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02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5C11A32-C44A-4E32-8FFB-D057369B4F61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6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5ECC2E-6DAB-4717-9C53-38589639C202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4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0002A-E6EF-4378-B5A3-22E20EA855B1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9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89000">
              <a:schemeClr val="accent5">
                <a:lumMod val="95000"/>
                <a:lumOff val="5000"/>
                <a:alpha val="62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  <a:p>
            <a:pPr lvl="5" rtl="0"/>
            <a:r>
              <a:rPr lang="ru-RU" dirty="0"/>
              <a:t>Шестой уровень</a:t>
            </a:r>
          </a:p>
          <a:p>
            <a:pPr lvl="6" rtl="0"/>
            <a:r>
              <a:rPr lang="ru-RU" dirty="0"/>
              <a:t>Седьмой уровень</a:t>
            </a:r>
          </a:p>
          <a:p>
            <a:pPr lvl="7" rtl="0"/>
            <a:r>
              <a:rPr lang="ru-RU" dirty="0"/>
              <a:t>Восьмой уровень</a:t>
            </a:r>
          </a:p>
          <a:p>
            <a:pPr lvl="8" rtl="0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06.10.2020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>
                <a:solidFill>
                  <a:srgbClr val="514843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514843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62459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744717" y="923827"/>
            <a:ext cx="9568207" cy="3421930"/>
          </a:xfrm>
        </p:spPr>
        <p:txBody>
          <a:bodyPr rtlCol="0" anchor="ctr"/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3972138" y="4408340"/>
            <a:ext cx="2865437" cy="2314575"/>
          </a:xfrm>
        </p:spPr>
      </p:pic>
      <p:sp>
        <p:nvSpPr>
          <p:cNvPr id="2" name="Прямоугольник 1"/>
          <p:cNvSpPr/>
          <p:nvPr/>
        </p:nvSpPr>
        <p:spPr>
          <a:xfrm>
            <a:off x="-113122" y="65988"/>
            <a:ext cx="1230512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4-дәріс</a:t>
            </a:r>
          </a:p>
          <a:p>
            <a:pPr algn="ctr"/>
            <a:endParaRPr lang="kk-KZ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 </a:t>
            </a:r>
            <a:r>
              <a:rPr lang="kk-KZ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сөзжасам. </a:t>
            </a:r>
            <a:endParaRPr lang="kk-KZ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 </a:t>
            </a:r>
            <a:r>
              <a:rPr lang="kk-KZ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 мен </a:t>
            </a:r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ерекшелігі.</a:t>
            </a:r>
          </a:p>
          <a:p>
            <a:endParaRPr lang="kk-KZ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kk-KZ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Салқынбай А.Б.</a:t>
            </a:r>
          </a:p>
          <a:p>
            <a:endParaRPr lang="kk-KZ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9815" y="1904214"/>
            <a:ext cx="98792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70C0"/>
                </a:solidFill>
              </a:rPr>
              <a:t>Сөзжасамдық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уәждеме</a:t>
            </a:r>
            <a:r>
              <a:rPr lang="ru-RU" sz="2800" dirty="0" smtClean="0">
                <a:solidFill>
                  <a:srgbClr val="0070C0"/>
                </a:solidFill>
              </a:rPr>
              <a:t> – тек </a:t>
            </a:r>
            <a:r>
              <a:rPr lang="ru-RU" sz="2800" dirty="0" err="1" smtClean="0">
                <a:solidFill>
                  <a:srgbClr val="0070C0"/>
                </a:solidFill>
              </a:rPr>
              <a:t>номинативті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туынды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атауларға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ғана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қатысты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анықталады</a:t>
            </a:r>
            <a:r>
              <a:rPr lang="ru-RU" sz="2800" dirty="0" smtClean="0">
                <a:solidFill>
                  <a:srgbClr val="0070C0"/>
                </a:solidFill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</a:rPr>
              <a:t>Еркін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сөз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тіркестері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уәждемелік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аядан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қарастырыла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алмайды</a:t>
            </a:r>
            <a:r>
              <a:rPr lang="ru-RU" sz="2800" dirty="0" smtClean="0">
                <a:solidFill>
                  <a:srgbClr val="0070C0"/>
                </a:solidFill>
              </a:rPr>
              <a:t>, </a:t>
            </a:r>
            <a:r>
              <a:rPr lang="ru-RU" sz="2800" dirty="0" err="1" smtClean="0">
                <a:solidFill>
                  <a:srgbClr val="0070C0"/>
                </a:solidFill>
              </a:rPr>
              <a:t>өйткені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еркін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сөз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тіркестері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атаулық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мағына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туғызбады</a:t>
            </a:r>
            <a:r>
              <a:rPr lang="ru-RU" sz="2800" dirty="0" smtClean="0">
                <a:solidFill>
                  <a:srgbClr val="0070C0"/>
                </a:solidFill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</a:rPr>
              <a:t>Атаулық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мағына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болмаған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жерде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уәждеме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болуы</a:t>
            </a:r>
            <a:r>
              <a:rPr lang="ru-RU" sz="2800" dirty="0" smtClean="0">
                <a:solidFill>
                  <a:srgbClr val="0070C0"/>
                </a:solidFill>
              </a:rPr>
              <a:t> да </a:t>
            </a:r>
            <a:r>
              <a:rPr lang="ru-RU" sz="2800" dirty="0" err="1" smtClean="0">
                <a:solidFill>
                  <a:srgbClr val="0070C0"/>
                </a:solidFill>
              </a:rPr>
              <a:t>мүмкін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емес</a:t>
            </a:r>
            <a:r>
              <a:rPr lang="ru-RU" sz="2800" dirty="0" smtClean="0">
                <a:solidFill>
                  <a:srgbClr val="0070C0"/>
                </a:solidFill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</a:rPr>
              <a:t>Сөзжасамдық-уәждемелік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қатынас</a:t>
            </a:r>
            <a:r>
              <a:rPr lang="ru-RU" sz="2800" dirty="0" smtClean="0">
                <a:solidFill>
                  <a:srgbClr val="0070C0"/>
                </a:solidFill>
              </a:rPr>
              <a:t> – деривация </a:t>
            </a:r>
            <a:r>
              <a:rPr lang="ru-RU" sz="2800" dirty="0" err="1" smtClean="0">
                <a:solidFill>
                  <a:srgbClr val="0070C0"/>
                </a:solidFill>
              </a:rPr>
              <a:t>негізінде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себепші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негіз</a:t>
            </a:r>
            <a:r>
              <a:rPr lang="ru-RU" sz="2800" dirty="0" smtClean="0">
                <a:solidFill>
                  <a:srgbClr val="0070C0"/>
                </a:solidFill>
              </a:rPr>
              <a:t> бен </a:t>
            </a:r>
            <a:r>
              <a:rPr lang="ru-RU" sz="2800" dirty="0" err="1" smtClean="0">
                <a:solidFill>
                  <a:srgbClr val="0070C0"/>
                </a:solidFill>
              </a:rPr>
              <a:t>туынды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сөз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арасында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болатын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сөзжасамдық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қатынас</a:t>
            </a:r>
            <a:r>
              <a:rPr lang="ru-RU" sz="2800" dirty="0" smtClean="0">
                <a:solidFill>
                  <a:srgbClr val="0070C0"/>
                </a:solidFill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</a:rPr>
              <a:t>Уәждеме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процесі</a:t>
            </a:r>
            <a:r>
              <a:rPr lang="ru-RU" sz="2800" dirty="0" smtClean="0">
                <a:solidFill>
                  <a:srgbClr val="0070C0"/>
                </a:solidFill>
              </a:rPr>
              <a:t> – </a:t>
            </a:r>
            <a:r>
              <a:rPr lang="ru-RU" sz="2800" dirty="0" err="1" smtClean="0">
                <a:solidFill>
                  <a:srgbClr val="0070C0"/>
                </a:solidFill>
              </a:rPr>
              <a:t>жаңа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мағыналы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туынды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сөздің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жасалу</a:t>
            </a:r>
            <a:r>
              <a:rPr lang="ru-RU" sz="2800" dirty="0" smtClean="0">
                <a:solidFill>
                  <a:srgbClr val="0070C0"/>
                </a:solidFill>
              </a:rPr>
              <a:t>, </a:t>
            </a:r>
            <a:r>
              <a:rPr lang="ru-RU" sz="2800" dirty="0" err="1" smtClean="0">
                <a:solidFill>
                  <a:srgbClr val="0070C0"/>
                </a:solidFill>
              </a:rPr>
              <a:t>қалыптасу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процесі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үстінде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болатын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</a:rPr>
              <a:t>күрделі</a:t>
            </a:r>
            <a:r>
              <a:rPr lang="ru-RU" sz="2800" dirty="0" smtClean="0">
                <a:solidFill>
                  <a:srgbClr val="0070C0"/>
                </a:solidFill>
              </a:rPr>
              <a:t> процесс. 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9241" y="1443841"/>
            <a:ext cx="105203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kk-KZ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Сөзжасамдық-уәждемелік</a:t>
            </a: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қатынас тек туынды сөзге қатысты ғана орындалады. Туынды сөз жасалу үшін: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сөзге немесе атауға деген объективті тілдік қажеттілік болуы шарт;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денотаттың</a:t>
            </a: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(болмыстың) номинативтік белгілері қарапайым не күрделі сипатта адам танымында қабылданып, сол туралы ұғым қалыптасуы керек;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қалыптасқан ұғымды атау үшін ұқсас ұғымдар мен атаулар іріктеледі;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іріктелген атау туынды сөздің себепші негізі болады да, себепші негіз бен туынды сөз арасында мағыналық және тұлғалық қатынас орнайды;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тұлғалық және мағыналық қатынас негізінде туынды сөздің уәжділігі анықтала алады. 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90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816" y="1348033"/>
            <a:ext cx="9980682" cy="1659118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00B050"/>
                </a:solidFill>
              </a:rPr>
              <a:t>Назар қойып тыңдағандарыңызға </a:t>
            </a:r>
            <a:r>
              <a:rPr lang="kk-KZ" dirty="0" err="1" smtClean="0">
                <a:solidFill>
                  <a:srgbClr val="00B050"/>
                </a:solidFill>
              </a:rPr>
              <a:t>рақымет</a:t>
            </a:r>
            <a:r>
              <a:rPr lang="kk-KZ" dirty="0" smtClean="0">
                <a:solidFill>
                  <a:srgbClr val="00B050"/>
                </a:solidFill>
              </a:rPr>
              <a:t>! 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2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0132" y="1543168"/>
            <a:ext cx="100583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Уәждемеде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дүниетанымымен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салт-дәстүрі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түсіндіріледі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Когнитологияда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нысан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</a:p>
          <a:p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Уәждемеде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(мотивация)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әуелде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философиялық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48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7266" y="1696826"/>
            <a:ext cx="102280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kk-KZ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k-KZ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kk-KZ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сөзін тіл білімі термині ретінде қолданған ғалым Ю.</a:t>
            </a:r>
            <a:r>
              <a:rPr lang="kk-KZ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Маслов</a:t>
            </a:r>
            <a:r>
              <a:rPr lang="kk-KZ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kk-KZ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lang="kk-KZ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kk-KZ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языкознание</a:t>
            </a:r>
            <a:r>
              <a:rPr lang="kk-KZ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атты еңбегінде сөздің ішкі формасы (</a:t>
            </a:r>
            <a:r>
              <a:rPr lang="kk-KZ" sz="32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Потебня</a:t>
            </a:r>
            <a:r>
              <a:rPr lang="kk-KZ" sz="32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термині) деген терминді уәждемемен алмастырып қолданады. </a:t>
            </a:r>
            <a:endParaRPr lang="ru-RU" sz="32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38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646" y="1318391"/>
            <a:ext cx="11217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kk-KZ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kk-KZ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әждеме саласы қарастыратын мотив – таңбаның ұғымымен тікелей байланысты; бірақ екеуі екі басқа нәрсе. </a:t>
            </a:r>
          </a:p>
          <a:p>
            <a:pPr indent="270510" algn="just">
              <a:spcAft>
                <a:spcPts val="0"/>
              </a:spcAft>
            </a:pPr>
            <a:r>
              <a:rPr lang="kk-KZ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Сөздің ішкі формасы таңбаның ішкі құрылымы арқылы анықталса, ал оның мотиві, уәжі – заттың қасиеті арқылы айқындалады. Таңбаның мағынасын түрлі сөздердің мағыналары арқылы шамалауға болса, уәжі – шындық болмыстағы зат пен құбылыстың қасиеттері мен белгісі арқылы белгіленеді. </a:t>
            </a:r>
            <a:r>
              <a:rPr lang="kk-KZ" sz="28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Сөздің ішкі формасы</a:t>
            </a:r>
            <a:r>
              <a:rPr lang="kk-KZ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атаудың өзін құрайтын сыңарлармен тұлғалық және мағыналық жағынан жақындығы, байланысы ретінде қарастырылады. Бұл таза тілдік бірліктердің бір-бірін негіздеуі түрінде танылады. Ал уәждеме атау мен зат арасындағы байланыс пен бірліктен туындаса керек. </a:t>
            </a:r>
            <a:endParaRPr lang="ru-RU" sz="2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26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852" y="1970203"/>
            <a:ext cx="101526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kk-KZ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Уәждеме – сөздің ұғыммен байланысын, болмыспен қарым-қатынасын айқындайтын болғандықтан, әрі осы процесс кез келген тілдегі атаудың жасалуына негіз болатындықтан, тілде жалпы заңдылықтардың орнығуы заңды.</a:t>
            </a:r>
          </a:p>
          <a:p>
            <a:pPr indent="270510" algn="just">
              <a:spcAft>
                <a:spcPts val="0"/>
              </a:spcAft>
            </a:pPr>
            <a:r>
              <a:rPr lang="kk-KZ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Уәждеме – тіл мен ойлаудың, зат пен болмыстың арасындағы қарым-қатынасты, байланысты айқындауға арналған пән болмаса да, мұны айналып өте алмайды. Өйткені кез келген атау  заттың ұғымдағы бейнесі, көрінісінің таңбалануы. </a:t>
            </a:r>
            <a:endParaRPr lang="ru-RU" sz="2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4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2998" y="1305342"/>
            <a:ext cx="1048260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білімінің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Кей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білімінде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танылады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түсініктермен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астасып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номинативтік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семантикалық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болуымен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беруімен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мағынаның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негізделеді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метатіл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атауға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Тілдегі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екіншілік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мағынадағы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бірліктің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уәжділік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талдаудың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8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6119" y="1582341"/>
            <a:ext cx="111393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уәждеме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түбірлес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бірінің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екіншісінің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мағынасының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тууына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себептілікке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Сөзжасамдық-уәждемелік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кемінде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түбірлес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Түбірлес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бірінің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екіншісіндегі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мағынаның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жасалуының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ондағы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семаға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себепші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сабақтастық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екіншілік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семантикалық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көрсеткіші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бағаланады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0070" y="1166843"/>
            <a:ext cx="97284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Сөзжасамдық-уәждемелік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бірліктің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негізделетіндігі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сөзжасамдық-уәждемелік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бірліктері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болғанмен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сөзжасамдық-уәждемелік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уәжделіп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ем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-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тудырушы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тұлғасының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негізделіп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мағыналық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қосылуынан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уәжделеді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Сөйтіп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ем,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емшілік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емдік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емдел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емделу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емделуші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емдегіш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емделгіш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ем-дом,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сөзжасамдық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ұя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09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3068" y="1783925"/>
            <a:ext cx="840870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kk-KZ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Уәждеме теориясы атау теориясы сияқты </a:t>
            </a:r>
            <a:r>
              <a:rPr lang="kk-KZ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ономасиологиямен</a:t>
            </a:r>
            <a:r>
              <a:rPr lang="kk-KZ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тығыз байланыста. Егер атау теориясы болмыстың қалай аталуын зерделесе</a:t>
            </a:r>
            <a:r>
              <a:rPr lang="kk-KZ" sz="240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уәждеме </a:t>
            </a:r>
            <a:r>
              <a:rPr lang="kk-KZ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туынды сөз семантикасының қалай қалыптасатынын, тілдің екіншілік мағыналы бірлігінің номинативтік мәнінің қалыптасуын, себепші негіздің туынды сөз мағынасын негіздеудегі рөлі мен маңызын айқындап талдайды. </a:t>
            </a:r>
          </a:p>
          <a:p>
            <a:pPr indent="270510" algn="just">
              <a:spcAft>
                <a:spcPts val="0"/>
              </a:spcAft>
            </a:pPr>
            <a:r>
              <a:rPr lang="kk-KZ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Сөзжасамдық уәждеме – теориясы туынды бірліктерге, екіншілік мағынадағы дербес сөздерге қатысты. Екіншілік мағынадағы туынды атаулардың типі </a:t>
            </a:r>
            <a:r>
              <a:rPr lang="kk-KZ" sz="24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суффикстік</a:t>
            </a:r>
            <a:r>
              <a:rPr lang="kk-KZ" sz="24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конверсиялық, аналитикалық т.б. тұлғада келуі ықтимал. </a:t>
            </a:r>
            <a:endParaRPr lang="ru-RU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3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Научная литература 16 х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62_TF03431380" id="{C5372053-071F-4A30-B713-CAC0FBBF8602}" vid="{47BF81C2-3D26-44B6-92D3-BB3940A7630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282</TotalTime>
  <Words>775</Words>
  <Application>Microsoft Office PowerPoint</Application>
  <PresentationFormat>Широкоэкранный</PresentationFormat>
  <Paragraphs>35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Euphemia</vt:lpstr>
      <vt:lpstr>Plantagenet Cherokee</vt:lpstr>
      <vt:lpstr>Times New Roman</vt:lpstr>
      <vt:lpstr>Wingdings</vt:lpstr>
      <vt:lpstr>Научная литература 16 х 9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 қойып тыңдағандарыңызға рақымет!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Anar Salkinbay</dc:creator>
  <cp:lastModifiedBy>Anar Salkinbay</cp:lastModifiedBy>
  <cp:revision>10</cp:revision>
  <dcterms:created xsi:type="dcterms:W3CDTF">2020-10-05T12:40:52Z</dcterms:created>
  <dcterms:modified xsi:type="dcterms:W3CDTF">2020-10-06T07:23:18Z</dcterms:modified>
</cp:coreProperties>
</file>